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9"/>
  </p:notesMasterIdLst>
  <p:sldIdLst>
    <p:sldId id="256" r:id="rId2"/>
    <p:sldId id="257" r:id="rId3"/>
    <p:sldId id="317" r:id="rId4"/>
    <p:sldId id="319" r:id="rId5"/>
    <p:sldId id="321" r:id="rId6"/>
    <p:sldId id="323" r:id="rId7"/>
    <p:sldId id="325" r:id="rId8"/>
    <p:sldId id="327" r:id="rId9"/>
    <p:sldId id="329" r:id="rId10"/>
    <p:sldId id="331" r:id="rId11"/>
    <p:sldId id="333" r:id="rId12"/>
    <p:sldId id="335" r:id="rId13"/>
    <p:sldId id="280" r:id="rId14"/>
    <p:sldId id="477" r:id="rId15"/>
    <p:sldId id="307" r:id="rId16"/>
    <p:sldId id="478" r:id="rId17"/>
    <p:sldId id="308" r:id="rId18"/>
    <p:sldId id="479" r:id="rId19"/>
    <p:sldId id="309" r:id="rId20"/>
    <p:sldId id="480" r:id="rId21"/>
    <p:sldId id="310" r:id="rId22"/>
    <p:sldId id="481" r:id="rId23"/>
    <p:sldId id="311" r:id="rId24"/>
    <p:sldId id="482" r:id="rId25"/>
    <p:sldId id="312" r:id="rId26"/>
    <p:sldId id="483" r:id="rId27"/>
    <p:sldId id="313" r:id="rId28"/>
    <p:sldId id="484" r:id="rId29"/>
    <p:sldId id="314" r:id="rId30"/>
    <p:sldId id="485" r:id="rId31"/>
    <p:sldId id="315" r:id="rId32"/>
    <p:sldId id="486" r:id="rId33"/>
    <p:sldId id="316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487" r:id="rId47"/>
    <p:sldId id="349" r:id="rId48"/>
    <p:sldId id="488" r:id="rId49"/>
    <p:sldId id="351" r:id="rId50"/>
    <p:sldId id="489" r:id="rId51"/>
    <p:sldId id="353" r:id="rId52"/>
    <p:sldId id="490" r:id="rId53"/>
    <p:sldId id="355" r:id="rId54"/>
    <p:sldId id="491" r:id="rId55"/>
    <p:sldId id="357" r:id="rId56"/>
    <p:sldId id="492" r:id="rId57"/>
    <p:sldId id="359" r:id="rId58"/>
    <p:sldId id="493" r:id="rId59"/>
    <p:sldId id="361" r:id="rId60"/>
    <p:sldId id="494" r:id="rId61"/>
    <p:sldId id="363" r:id="rId62"/>
    <p:sldId id="495" r:id="rId63"/>
    <p:sldId id="365" r:id="rId64"/>
    <p:sldId id="496" r:id="rId65"/>
    <p:sldId id="367" r:id="rId66"/>
    <p:sldId id="415" r:id="rId67"/>
    <p:sldId id="427" r:id="rId68"/>
    <p:sldId id="416" r:id="rId69"/>
    <p:sldId id="428" r:id="rId70"/>
    <p:sldId id="417" r:id="rId71"/>
    <p:sldId id="429" r:id="rId72"/>
    <p:sldId id="418" r:id="rId73"/>
    <p:sldId id="430" r:id="rId74"/>
    <p:sldId id="419" r:id="rId75"/>
    <p:sldId id="431" r:id="rId76"/>
    <p:sldId id="420" r:id="rId77"/>
    <p:sldId id="432" r:id="rId78"/>
    <p:sldId id="421" r:id="rId79"/>
    <p:sldId id="433" r:id="rId80"/>
    <p:sldId id="422" r:id="rId81"/>
    <p:sldId id="434" r:id="rId82"/>
    <p:sldId id="423" r:id="rId83"/>
    <p:sldId id="435" r:id="rId84"/>
    <p:sldId id="424" r:id="rId85"/>
    <p:sldId id="436" r:id="rId86"/>
    <p:sldId id="425" r:id="rId87"/>
    <p:sldId id="497" r:id="rId88"/>
    <p:sldId id="498" r:id="rId89"/>
    <p:sldId id="499" r:id="rId90"/>
    <p:sldId id="500" r:id="rId91"/>
    <p:sldId id="501" r:id="rId92"/>
    <p:sldId id="502" r:id="rId93"/>
    <p:sldId id="503" r:id="rId94"/>
    <p:sldId id="504" r:id="rId95"/>
    <p:sldId id="505" r:id="rId96"/>
    <p:sldId id="506" r:id="rId97"/>
    <p:sldId id="507" r:id="rId98"/>
    <p:sldId id="508" r:id="rId99"/>
    <p:sldId id="509" r:id="rId100"/>
    <p:sldId id="510" r:id="rId101"/>
    <p:sldId id="511" r:id="rId102"/>
    <p:sldId id="512" r:id="rId103"/>
    <p:sldId id="513" r:id="rId104"/>
    <p:sldId id="514" r:id="rId105"/>
    <p:sldId id="515" r:id="rId106"/>
    <p:sldId id="516" r:id="rId107"/>
    <p:sldId id="426" r:id="rId108"/>
    <p:sldId id="437" r:id="rId109"/>
    <p:sldId id="289" r:id="rId110"/>
    <p:sldId id="439" r:id="rId111"/>
    <p:sldId id="374" r:id="rId112"/>
    <p:sldId id="441" r:id="rId113"/>
    <p:sldId id="375" r:id="rId114"/>
    <p:sldId id="443" r:id="rId115"/>
    <p:sldId id="376" r:id="rId116"/>
    <p:sldId id="445" r:id="rId117"/>
    <p:sldId id="377" r:id="rId118"/>
    <p:sldId id="447" r:id="rId119"/>
    <p:sldId id="378" r:id="rId120"/>
    <p:sldId id="449" r:id="rId121"/>
    <p:sldId id="296" r:id="rId122"/>
    <p:sldId id="451" r:id="rId123"/>
    <p:sldId id="380" r:id="rId124"/>
    <p:sldId id="453" r:id="rId125"/>
    <p:sldId id="382" r:id="rId126"/>
    <p:sldId id="455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523" r:id="rId136"/>
    <p:sldId id="524" r:id="rId137"/>
    <p:sldId id="518" r:id="rId138"/>
    <p:sldId id="525" r:id="rId139"/>
    <p:sldId id="519" r:id="rId140"/>
    <p:sldId id="526" r:id="rId141"/>
    <p:sldId id="520" r:id="rId142"/>
    <p:sldId id="527" r:id="rId143"/>
    <p:sldId id="521" r:id="rId144"/>
    <p:sldId id="528" r:id="rId145"/>
    <p:sldId id="402" r:id="rId146"/>
    <p:sldId id="403" r:id="rId147"/>
    <p:sldId id="404" r:id="rId1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44"/>
    <p:restoredTop sz="92761"/>
  </p:normalViewPr>
  <p:slideViewPr>
    <p:cSldViewPr snapToGrid="0" snapToObjects="1">
      <p:cViewPr varScale="1">
        <p:scale>
          <a:sx n="100" d="100"/>
          <a:sy n="100" d="100"/>
        </p:scale>
        <p:origin x="1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07F3D-0BC3-E542-BFE0-70A831C7B647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0089-1EE9-134C-BD8E-775783142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D0089-1EE9-134C-BD8E-775783142A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D0089-1EE9-134C-BD8E-775783142A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D0089-1EE9-134C-BD8E-775783142A86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E3BB-0EF2-9C40-BDBF-EEA008DE3235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864A-2D98-C043-B780-5769ABF8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6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6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4EFCA-3E91-B64F-A1A5-2971056A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94576"/>
          </a:xfrm>
          <a:prstGeom prst="rect">
            <a:avLst/>
          </a:prstGeom>
        </p:spPr>
      </p:pic>
      <p:pic>
        <p:nvPicPr>
          <p:cNvPr id="4" name="Picture 3" descr="StickManQu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34" y="2164080"/>
            <a:ext cx="6690866" cy="4731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098E-3D48-D440-B839-347F8CA58E55}"/>
              </a:ext>
            </a:extLst>
          </p:cNvPr>
          <p:cNvSpPr txBox="1"/>
          <p:nvPr/>
        </p:nvSpPr>
        <p:spPr>
          <a:xfrm>
            <a:off x="0" y="102368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Quiz night</a:t>
            </a:r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8. What, in miles per hour,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is the UK’s national speed limit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for a motorbike travelling 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a dual carriageway?</a:t>
            </a:r>
          </a:p>
        </p:txBody>
      </p:sp>
    </p:spTree>
    <p:extLst>
      <p:ext uri="{BB962C8B-B14F-4D97-AF65-F5344CB8AC3E}">
        <p14:creationId xmlns:p14="http://schemas.microsoft.com/office/powerpoint/2010/main" val="5783558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831907-0B68-374E-A376-2931A4714962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7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7">
            <a:hlinkClick r:id="" action="ppaction://media"/>
            <a:extLst>
              <a:ext uri="{FF2B5EF4-FFF2-40B4-BE49-F238E27FC236}">
                <a16:creationId xmlns:a16="http://schemas.microsoft.com/office/drawing/2014/main" id="{DEF46257-95DD-6A45-A62A-25ACB23F9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8…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909103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269A5-CE25-A448-B791-D7E6DAC97B19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8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3" name="Online Media 2" descr="8">
            <a:hlinkClick r:id="" action="ppaction://media"/>
            <a:extLst>
              <a:ext uri="{FF2B5EF4-FFF2-40B4-BE49-F238E27FC236}">
                <a16:creationId xmlns:a16="http://schemas.microsoft.com/office/drawing/2014/main" id="{3113CC7C-30D4-C146-9F8E-1D80FA426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9…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14149385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0EE229-3E2A-6F43-9A69-F967FD6F0703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9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9">
            <a:hlinkClick r:id="" action="ppaction://media"/>
            <a:extLst>
              <a:ext uri="{FF2B5EF4-FFF2-40B4-BE49-F238E27FC236}">
                <a16:creationId xmlns:a16="http://schemas.microsoft.com/office/drawing/2014/main" id="{B3D968FA-DB67-4143-A7C6-DD9148C69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10…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32282090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B68A8-6039-6548-9AA6-8EAAE62437F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10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10">
            <a:hlinkClick r:id="" action="ppaction://media"/>
            <a:extLst>
              <a:ext uri="{FF2B5EF4-FFF2-40B4-BE49-F238E27FC236}">
                <a16:creationId xmlns:a16="http://schemas.microsoft.com/office/drawing/2014/main" id="{DCA0A9C3-3287-A645-9DC9-02F5446A6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E98526-17A5-664F-A784-1E816E63F6BF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33381" y="3777637"/>
            <a:ext cx="4416659" cy="3109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2882" y="4653257"/>
            <a:ext cx="140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!!!!!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1920" y="411519"/>
            <a:ext cx="12435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Answers</a:t>
            </a:r>
          </a:p>
          <a:p>
            <a:pPr algn="ctr"/>
            <a:r>
              <a:rPr lang="en-US" sz="66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ROUND 3:</a:t>
            </a:r>
          </a:p>
          <a:p>
            <a:pPr algn="ctr"/>
            <a:r>
              <a:rPr lang="en-US" sz="96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Music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1 point for artist 1 point for song</a:t>
            </a:r>
            <a:endParaRPr lang="en-US" sz="4800" b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838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3" name="Online Media 2" descr="1">
            <a:hlinkClick r:id="" action="ppaction://media"/>
            <a:extLst>
              <a:ext uri="{FF2B5EF4-FFF2-40B4-BE49-F238E27FC236}">
                <a16:creationId xmlns:a16="http://schemas.microsoft.com/office/drawing/2014/main" id="{7D0FD09D-D59F-9B4D-B4DB-71BA3F45E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571765-B6C6-574B-ADBB-0DF7AD29AB07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274838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1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Prince</a:t>
            </a:r>
            <a:b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When Doves Cry</a:t>
            </a:r>
          </a:p>
        </p:txBody>
      </p:sp>
      <p:pic>
        <p:nvPicPr>
          <p:cNvPr id="2" name="Online Media 1" descr="1 cut 2">
            <a:hlinkClick r:id="" action="ppaction://media"/>
            <a:extLst>
              <a:ext uri="{FF2B5EF4-FFF2-40B4-BE49-F238E27FC236}">
                <a16:creationId xmlns:a16="http://schemas.microsoft.com/office/drawing/2014/main" id="{E0C2D3EE-9EBC-944F-86D8-7F1E449AC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9. According to Walkers, what is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their most popular </a:t>
            </a:r>
            <a:r>
              <a:rPr lang="en-US" sz="4800" b="1" dirty="0" err="1">
                <a:ea typeface="MillerDisplay" charset="0"/>
                <a:cs typeface="MillerDisplay" charset="0"/>
              </a:rPr>
              <a:t>flavour</a:t>
            </a:r>
            <a:r>
              <a:rPr lang="en-US" sz="4800" b="1" dirty="0">
                <a:ea typeface="MillerDisplay" charset="0"/>
                <a:cs typeface="MillerDisplay" charset="0"/>
              </a:rPr>
              <a:t> of crisps?</a:t>
            </a:r>
          </a:p>
        </p:txBody>
      </p:sp>
    </p:spTree>
    <p:extLst>
      <p:ext uri="{BB962C8B-B14F-4D97-AF65-F5344CB8AC3E}">
        <p14:creationId xmlns:p14="http://schemas.microsoft.com/office/powerpoint/2010/main" val="39873835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C6D96B-5F90-784A-9016-B2AC1D6B4C8D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2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2">
            <a:hlinkClick r:id="" action="ppaction://media"/>
            <a:extLst>
              <a:ext uri="{FF2B5EF4-FFF2-40B4-BE49-F238E27FC236}">
                <a16:creationId xmlns:a16="http://schemas.microsoft.com/office/drawing/2014/main" id="{A693FD37-2B47-4947-9D4F-E348020F9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DD9050-179C-5B41-8BE5-165D9ECAA045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2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Earth Wind &amp; Fire </a:t>
            </a:r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(Maurice White)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Boogie Wonderland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2 cut 2">
            <a:hlinkClick r:id="" action="ppaction://media"/>
            <a:extLst>
              <a:ext uri="{FF2B5EF4-FFF2-40B4-BE49-F238E27FC236}">
                <a16:creationId xmlns:a16="http://schemas.microsoft.com/office/drawing/2014/main" id="{8054037F-B94D-7B4A-A2E0-EBCE777A6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C94CB1-AC61-384E-9DE2-C947C85F65B4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3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3" name="Online Media 2" descr="3">
            <a:hlinkClick r:id="" action="ppaction://media"/>
            <a:extLst>
              <a:ext uri="{FF2B5EF4-FFF2-40B4-BE49-F238E27FC236}">
                <a16:creationId xmlns:a16="http://schemas.microsoft.com/office/drawing/2014/main" id="{67B5AF44-6DBD-7844-BC47-6A8C0AB7A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1C5E39-C656-0849-B0C8-37D08DF1C365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3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The Eagles (Glenn Frey)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Hotel California 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3 cut 2">
            <a:hlinkClick r:id="" action="ppaction://media"/>
            <a:extLst>
              <a:ext uri="{FF2B5EF4-FFF2-40B4-BE49-F238E27FC236}">
                <a16:creationId xmlns:a16="http://schemas.microsoft.com/office/drawing/2014/main" id="{16B532AA-B9BB-EF4A-96FB-A8BC4C43E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08F66-BE57-924B-BFCE-783B0E0ECEAC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1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4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3" name="Online Media 2" descr="4">
            <a:hlinkClick r:id="" action="ppaction://media"/>
            <a:extLst>
              <a:ext uri="{FF2B5EF4-FFF2-40B4-BE49-F238E27FC236}">
                <a16:creationId xmlns:a16="http://schemas.microsoft.com/office/drawing/2014/main" id="{3573DF03-6D54-2548-B836-42881F26B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D71C51-98D2-2B4A-B508-2D526E10F691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4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Leonard Cohen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Suzanne </a:t>
            </a:r>
            <a:endParaRPr lang="en-US" sz="4800" b="1" i="1" dirty="0">
              <a:solidFill>
                <a:schemeClr val="bg1"/>
              </a:solidFill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4 cut 2">
            <a:hlinkClick r:id="" action="ppaction://media"/>
            <a:extLst>
              <a:ext uri="{FF2B5EF4-FFF2-40B4-BE49-F238E27FC236}">
                <a16:creationId xmlns:a16="http://schemas.microsoft.com/office/drawing/2014/main" id="{67A67E7D-E2F0-3246-8774-57EA30D86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1C3C6B-ED60-0142-8838-0E88952F811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5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4" name="Online Media 3" descr="5 shorter">
            <a:hlinkClick r:id="" action="ppaction://media"/>
            <a:extLst>
              <a:ext uri="{FF2B5EF4-FFF2-40B4-BE49-F238E27FC236}">
                <a16:creationId xmlns:a16="http://schemas.microsoft.com/office/drawing/2014/main" id="{7873CFB1-F21B-A640-BCE6-95AA79816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8FD0A-79EB-CD4C-B218-404FF766674A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1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5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David Bowie 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Fame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5 cut 2">
            <a:hlinkClick r:id="" action="ppaction://media"/>
            <a:extLst>
              <a:ext uri="{FF2B5EF4-FFF2-40B4-BE49-F238E27FC236}">
                <a16:creationId xmlns:a16="http://schemas.microsoft.com/office/drawing/2014/main" id="{6456E262-80FE-9246-9DEE-CD0850A49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1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DDD6EE-3478-6740-8A80-46621598FDD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6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6">
            <a:hlinkClick r:id="" action="ppaction://media"/>
            <a:extLst>
              <a:ext uri="{FF2B5EF4-FFF2-40B4-BE49-F238E27FC236}">
                <a16:creationId xmlns:a16="http://schemas.microsoft.com/office/drawing/2014/main" id="{7563F2F6-DF12-E94A-97CE-0FC9BCD1D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355ED7-47DA-A54C-B304-0CC357927784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6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Amy Winehouse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Back To Black</a:t>
            </a:r>
          </a:p>
        </p:txBody>
      </p:sp>
      <p:pic>
        <p:nvPicPr>
          <p:cNvPr id="2" name="Online Media 1" descr="6 cut 2">
            <a:hlinkClick r:id="" action="ppaction://media"/>
            <a:extLst>
              <a:ext uri="{FF2B5EF4-FFF2-40B4-BE49-F238E27FC236}">
                <a16:creationId xmlns:a16="http://schemas.microsoft.com/office/drawing/2014/main" id="{F227CA9E-5183-B94C-BFDE-6A89E7B91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10. In the Harry Potter books,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what or who must be caught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to end a game of quidditch? </a:t>
            </a:r>
          </a:p>
        </p:txBody>
      </p:sp>
    </p:spTree>
    <p:extLst>
      <p:ext uri="{BB962C8B-B14F-4D97-AF65-F5344CB8AC3E}">
        <p14:creationId xmlns:p14="http://schemas.microsoft.com/office/powerpoint/2010/main" val="357959163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831907-0B68-374E-A376-2931A4714962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7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7">
            <a:hlinkClick r:id="" action="ppaction://media"/>
            <a:extLst>
              <a:ext uri="{FF2B5EF4-FFF2-40B4-BE49-F238E27FC236}">
                <a16:creationId xmlns:a16="http://schemas.microsoft.com/office/drawing/2014/main" id="{DEF46257-95DD-6A45-A62A-25ACB23F9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F6E0D-6A5D-5442-90A1-627BD020CCFA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7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Bee Gees</a:t>
            </a:r>
            <a:b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</a:br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Night Fever</a:t>
            </a:r>
          </a:p>
        </p:txBody>
      </p:sp>
      <p:pic>
        <p:nvPicPr>
          <p:cNvPr id="2" name="Online Media 1" descr="7 cut 2">
            <a:hlinkClick r:id="" action="ppaction://media"/>
            <a:extLst>
              <a:ext uri="{FF2B5EF4-FFF2-40B4-BE49-F238E27FC236}">
                <a16:creationId xmlns:a16="http://schemas.microsoft.com/office/drawing/2014/main" id="{916BA64F-99D8-BD40-9089-F6E4FDD40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269A5-CE25-A448-B791-D7E6DAC97B19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8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3" name="Online Media 2" descr="8">
            <a:hlinkClick r:id="" action="ppaction://media"/>
            <a:extLst>
              <a:ext uri="{FF2B5EF4-FFF2-40B4-BE49-F238E27FC236}">
                <a16:creationId xmlns:a16="http://schemas.microsoft.com/office/drawing/2014/main" id="{3113CC7C-30D4-C146-9F8E-1D80FA426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E06E37-4038-F047-9D1A-AD88BFEA33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8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Etta James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At Last</a:t>
            </a:r>
          </a:p>
        </p:txBody>
      </p:sp>
      <p:pic>
        <p:nvPicPr>
          <p:cNvPr id="2" name="Online Media 1" descr="8 cut 2">
            <a:hlinkClick r:id="" action="ppaction://media"/>
            <a:extLst>
              <a:ext uri="{FF2B5EF4-FFF2-40B4-BE49-F238E27FC236}">
                <a16:creationId xmlns:a16="http://schemas.microsoft.com/office/drawing/2014/main" id="{85F1853B-37FB-F149-AFD5-A653AC72B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0EE229-3E2A-6F43-9A69-F967FD6F0703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9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9">
            <a:hlinkClick r:id="" action="ppaction://media"/>
            <a:extLst>
              <a:ext uri="{FF2B5EF4-FFF2-40B4-BE49-F238E27FC236}">
                <a16:creationId xmlns:a16="http://schemas.microsoft.com/office/drawing/2014/main" id="{B3D968FA-DB67-4143-A7C6-DD9148C69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972DC6-54FD-1546-AFE1-B5333B7E55ED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9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Chuck Berry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Johnny B. Goode</a:t>
            </a:r>
          </a:p>
        </p:txBody>
      </p:sp>
      <p:pic>
        <p:nvPicPr>
          <p:cNvPr id="2" name="Online Media 1" descr="9 cut 2">
            <a:hlinkClick r:id="" action="ppaction://media"/>
            <a:extLst>
              <a:ext uri="{FF2B5EF4-FFF2-40B4-BE49-F238E27FC236}">
                <a16:creationId xmlns:a16="http://schemas.microsoft.com/office/drawing/2014/main" id="{1F258722-B909-034B-B776-91B900C6F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B68A8-6039-6548-9AA6-8EAAE62437F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10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10">
            <a:hlinkClick r:id="" action="ppaction://media"/>
            <a:extLst>
              <a:ext uri="{FF2B5EF4-FFF2-40B4-BE49-F238E27FC236}">
                <a16:creationId xmlns:a16="http://schemas.microsoft.com/office/drawing/2014/main" id="{DCA0A9C3-3287-A645-9DC9-02F5446A6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BDF2F9-3B6F-324D-8553-0FCB88DE92C0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10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Aretha Franklin</a:t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Respect</a:t>
            </a:r>
          </a:p>
        </p:txBody>
      </p:sp>
      <p:pic>
        <p:nvPicPr>
          <p:cNvPr id="2" name="Online Media 1" descr="10 cut 2">
            <a:hlinkClick r:id="" action="ppaction://media"/>
            <a:extLst>
              <a:ext uri="{FF2B5EF4-FFF2-40B4-BE49-F238E27FC236}">
                <a16:creationId xmlns:a16="http://schemas.microsoft.com/office/drawing/2014/main" id="{69FE4C50-D9B9-9744-8DBE-E6741BEC03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F3BDB9-79A9-9B43-949C-854F77325A7D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7" y="986465"/>
            <a:ext cx="125422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a typeface="MillerDisplay" charset="0"/>
                <a:cs typeface="MillerDisplay" charset="0"/>
              </a:rPr>
              <a:t>ROUND 4:</a:t>
            </a:r>
          </a:p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It’s all for charity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2 points per question</a:t>
            </a:r>
          </a:p>
          <a:p>
            <a:pPr algn="ctr"/>
            <a:endParaRPr lang="en-US" sz="7800" b="1" dirty="0">
              <a:ea typeface="MillerDisplay" charset="0"/>
              <a:cs typeface="MillerDisplay" charset="0"/>
            </a:endParaRPr>
          </a:p>
          <a:p>
            <a:pPr algn="ctr"/>
            <a:endParaRPr lang="en-US" sz="3600" b="1" dirty="0">
              <a:ea typeface="MillerDisplay" charset="0"/>
              <a:cs typeface="MillerDisplay" charset="0"/>
            </a:endParaRPr>
          </a:p>
          <a:p>
            <a:pPr algn="ctr"/>
            <a:endParaRPr lang="en-US" sz="3600" b="1" dirty="0">
              <a:ea typeface="MillerDisplay" charset="0"/>
              <a:cs typeface="MillerDisplay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7B93AD-3DD0-5649-9C43-74939E92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94580" y="3391705"/>
            <a:ext cx="4897419" cy="34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92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020FE-A1E0-D149-96A7-4D0A5EC583FD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279400" y="428179"/>
            <a:ext cx="126465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 b="1" dirty="0">
                <a:ea typeface="MillerDisplay" charset="0"/>
                <a:cs typeface="MillerDisplay" charset="0"/>
              </a:rPr>
              <a:t>How many runners started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2019 Virgin Money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London Marathon: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5,600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14,290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42,906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86,906</a:t>
            </a:r>
          </a:p>
        </p:txBody>
      </p:sp>
    </p:spTree>
    <p:extLst>
      <p:ext uri="{BB962C8B-B14F-4D97-AF65-F5344CB8AC3E}">
        <p14:creationId xmlns:p14="http://schemas.microsoft.com/office/powerpoint/2010/main" val="363014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70" y="3770128"/>
            <a:ext cx="4416659" cy="3125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0996"/>
            <a:ext cx="121919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Answers</a:t>
            </a:r>
          </a:p>
          <a:p>
            <a:pPr algn="ctr"/>
            <a:r>
              <a:rPr lang="en-US" sz="6600" b="1" dirty="0">
                <a:ea typeface="MillerDisplay" charset="0"/>
                <a:cs typeface="MillerDisplay" charset="0"/>
              </a:rPr>
              <a:t>ROUND 1:</a:t>
            </a:r>
          </a:p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General knowledge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2 points per question</a:t>
            </a:r>
          </a:p>
          <a:p>
            <a:pPr algn="ctr"/>
            <a:endParaRPr lang="en-US" sz="3600" b="1" dirty="0">
              <a:latin typeface="MillerDisplay" charset="0"/>
              <a:ea typeface="MillerDisplay" charset="0"/>
              <a:cs typeface="MillerDisplay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1711" y="4653257"/>
            <a:ext cx="140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!!!!!!!</a:t>
            </a:r>
          </a:p>
        </p:txBody>
      </p:sp>
    </p:spTree>
    <p:extLst>
      <p:ext uri="{BB962C8B-B14F-4D97-AF65-F5344CB8AC3E}">
        <p14:creationId xmlns:p14="http://schemas.microsoft.com/office/powerpoint/2010/main" val="11778972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B59B44-149A-964E-ACC3-DCC164D4C71F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2. According to a 2016 report, which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country has the highest rate of charitable donations as a percentage of GDP in Europe?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United Kingdom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France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Greece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Germany</a:t>
            </a:r>
          </a:p>
        </p:txBody>
      </p:sp>
    </p:spTree>
    <p:extLst>
      <p:ext uri="{BB962C8B-B14F-4D97-AF65-F5344CB8AC3E}">
        <p14:creationId xmlns:p14="http://schemas.microsoft.com/office/powerpoint/2010/main" val="142663053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6B5FF-1575-464D-974A-975D073D6340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684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Which of the following unusual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items </a:t>
            </a:r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wasn’t</a:t>
            </a:r>
            <a:r>
              <a:rPr lang="en-US" sz="4800" b="1" dirty="0">
                <a:ea typeface="MillerDisplay" charset="0"/>
                <a:cs typeface="MillerDisplay" charset="0"/>
              </a:rPr>
              <a:t> reported to be donated to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a charity shop in recent years?</a:t>
            </a:r>
          </a:p>
          <a:p>
            <a:pPr algn="ctr"/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A live tarantula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A live hand grenade 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A half-eaten black forest gateau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A first edition of Pride and Prejudice</a:t>
            </a:r>
          </a:p>
        </p:txBody>
      </p:sp>
    </p:spTree>
    <p:extLst>
      <p:ext uri="{BB962C8B-B14F-4D97-AF65-F5344CB8AC3E}">
        <p14:creationId xmlns:p14="http://schemas.microsoft.com/office/powerpoint/2010/main" val="175805786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462E5-F321-5A4C-917A-2F4F17534F6A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4. How much money does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Bill and Melinda Gates Foundation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spend on good causes every year?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$5 million 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$50 million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$500 million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$5 billion</a:t>
            </a:r>
          </a:p>
        </p:txBody>
      </p:sp>
    </p:spTree>
    <p:extLst>
      <p:ext uri="{BB962C8B-B14F-4D97-AF65-F5344CB8AC3E}">
        <p14:creationId xmlns:p14="http://schemas.microsoft.com/office/powerpoint/2010/main" val="334151801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3FFEF-E0AC-434F-BBC4-EAC5787B1640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The oldest known charity in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UK is The King's School, Canterbury.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In what year was it established?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597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1597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1897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1997</a:t>
            </a:r>
          </a:p>
        </p:txBody>
      </p:sp>
    </p:spTree>
    <p:extLst>
      <p:ext uri="{BB962C8B-B14F-4D97-AF65-F5344CB8AC3E}">
        <p14:creationId xmlns:p14="http://schemas.microsoft.com/office/powerpoint/2010/main" val="4519538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5CB088-ED81-2E42-BED0-B11E81BB176F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73870" y="3777997"/>
            <a:ext cx="4416659" cy="3109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5146" y="520996"/>
            <a:ext cx="125422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Answers</a:t>
            </a:r>
          </a:p>
          <a:p>
            <a:pPr algn="ctr"/>
            <a:r>
              <a:rPr lang="en-US" sz="6600" b="1" dirty="0">
                <a:ea typeface="MillerDisplay" charset="0"/>
                <a:cs typeface="MillerDisplay" charset="0"/>
              </a:rPr>
              <a:t>ROUND 4:</a:t>
            </a:r>
          </a:p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It’s all for charity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2 points per question</a:t>
            </a:r>
          </a:p>
          <a:p>
            <a:pPr algn="ctr"/>
            <a:endParaRPr lang="en-US" sz="9600" b="1" dirty="0">
              <a:ea typeface="MillerDisplay" charset="0"/>
              <a:cs typeface="MillerDisplay" charset="0"/>
            </a:endParaRPr>
          </a:p>
          <a:p>
            <a:pPr algn="ctr"/>
            <a:endParaRPr lang="en-US" sz="4800" b="1" dirty="0">
              <a:ea typeface="MillerDisplay" charset="0"/>
              <a:cs typeface="MillerDisplay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1711" y="4653257"/>
            <a:ext cx="140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!!!!!!!</a:t>
            </a:r>
          </a:p>
        </p:txBody>
      </p:sp>
    </p:spTree>
    <p:extLst>
      <p:ext uri="{BB962C8B-B14F-4D97-AF65-F5344CB8AC3E}">
        <p14:creationId xmlns:p14="http://schemas.microsoft.com/office/powerpoint/2010/main" val="427869352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020FE-A1E0-D149-96A7-4D0A5EC583FD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279400" y="428179"/>
            <a:ext cx="126465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 b="1" dirty="0">
                <a:ea typeface="MillerDisplay" charset="0"/>
                <a:cs typeface="MillerDisplay" charset="0"/>
              </a:rPr>
              <a:t>How many runners started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2019 Virgin Money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London Marathon: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5,600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14,290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42,906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86,906</a:t>
            </a:r>
          </a:p>
        </p:txBody>
      </p:sp>
    </p:spTree>
    <p:extLst>
      <p:ext uri="{BB962C8B-B14F-4D97-AF65-F5344CB8AC3E}">
        <p14:creationId xmlns:p14="http://schemas.microsoft.com/office/powerpoint/2010/main" val="222818717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D020FE-A1E0-D149-96A7-4D0A5EC583FD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279400" y="428179"/>
            <a:ext cx="126465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 b="1" dirty="0">
                <a:ea typeface="MillerDisplay" charset="0"/>
                <a:cs typeface="MillerDisplay" charset="0"/>
              </a:rPr>
              <a:t>How many runners started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2019 Virgin Money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London Marathon: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5,600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14,290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c) 42,906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86,906</a:t>
            </a:r>
          </a:p>
        </p:txBody>
      </p:sp>
    </p:spTree>
    <p:extLst>
      <p:ext uri="{BB962C8B-B14F-4D97-AF65-F5344CB8AC3E}">
        <p14:creationId xmlns:p14="http://schemas.microsoft.com/office/powerpoint/2010/main" val="83778259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B59B44-149A-964E-ACC3-DCC164D4C71F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2. According to a 2016 report, which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country has the highest rate of charitable donations as a percentage of GDP in Europe?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United Kingdom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France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Greece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Germany</a:t>
            </a:r>
          </a:p>
        </p:txBody>
      </p:sp>
    </p:spTree>
    <p:extLst>
      <p:ext uri="{BB962C8B-B14F-4D97-AF65-F5344CB8AC3E}">
        <p14:creationId xmlns:p14="http://schemas.microsoft.com/office/powerpoint/2010/main" val="184095136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B59B44-149A-964E-ACC3-DCC164D4C71F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2. According to a 2016 report, which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country has the highest rate of charitable donations as a percentage of GDP in Europe?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a) United Kingdom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France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Greece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Germany</a:t>
            </a:r>
          </a:p>
        </p:txBody>
      </p:sp>
    </p:spTree>
    <p:extLst>
      <p:ext uri="{BB962C8B-B14F-4D97-AF65-F5344CB8AC3E}">
        <p14:creationId xmlns:p14="http://schemas.microsoft.com/office/powerpoint/2010/main" val="316328233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6B5FF-1575-464D-974A-975D073D6340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684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Which of the following unusual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items </a:t>
            </a:r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wasn’t</a:t>
            </a:r>
            <a:r>
              <a:rPr lang="en-US" sz="4800" b="1" dirty="0">
                <a:ea typeface="MillerDisplay" charset="0"/>
                <a:cs typeface="MillerDisplay" charset="0"/>
              </a:rPr>
              <a:t> reported to be donated to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a charity shop in recent years?</a:t>
            </a:r>
          </a:p>
          <a:p>
            <a:pPr algn="ctr"/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A live tarantula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A live hand grenade 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A half-eaten black forest gateau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A first edition of Pride and Prejudice</a:t>
            </a:r>
          </a:p>
        </p:txBody>
      </p:sp>
    </p:spTree>
    <p:extLst>
      <p:ext uri="{BB962C8B-B14F-4D97-AF65-F5344CB8AC3E}">
        <p14:creationId xmlns:p14="http://schemas.microsoft.com/office/powerpoint/2010/main" val="228413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1. Which country are </a:t>
            </a:r>
            <a:r>
              <a:rPr lang="en-US" sz="4800" b="1" dirty="0" err="1">
                <a:ea typeface="MillerDisplay" charset="0"/>
                <a:cs typeface="MillerDisplay" charset="0"/>
              </a:rPr>
              <a:t>Tintin</a:t>
            </a:r>
            <a:r>
              <a:rPr lang="en-US" sz="4800" b="1" dirty="0">
                <a:ea typeface="MillerDisplay" charset="0"/>
                <a:cs typeface="MillerDisplay" charset="0"/>
              </a:rPr>
              <a:t>,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 err="1">
                <a:ea typeface="MillerDisplay" charset="0"/>
                <a:cs typeface="MillerDisplay" charset="0"/>
              </a:rPr>
              <a:t>Hercule</a:t>
            </a:r>
            <a:r>
              <a:rPr lang="en-US" sz="4800" b="1" dirty="0">
                <a:ea typeface="MillerDisplay" charset="0"/>
                <a:cs typeface="MillerDisplay" charset="0"/>
              </a:rPr>
              <a:t> Poirot and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Justine </a:t>
            </a:r>
            <a:r>
              <a:rPr lang="en-US" sz="4800" b="1" dirty="0" err="1">
                <a:ea typeface="MillerDisplay" charset="0"/>
                <a:cs typeface="MillerDisplay" charset="0"/>
              </a:rPr>
              <a:t>Henin</a:t>
            </a:r>
            <a:r>
              <a:rPr lang="en-US" sz="4800" b="1" dirty="0">
                <a:ea typeface="MillerDisplay" charset="0"/>
                <a:cs typeface="MillerDisplay" charset="0"/>
              </a:rPr>
              <a:t> from?</a:t>
            </a:r>
          </a:p>
        </p:txBody>
      </p:sp>
    </p:spTree>
    <p:extLst>
      <p:ext uri="{BB962C8B-B14F-4D97-AF65-F5344CB8AC3E}">
        <p14:creationId xmlns:p14="http://schemas.microsoft.com/office/powerpoint/2010/main" val="31958831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6B5FF-1575-464D-974A-975D073D6340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684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Which of the following unusual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items </a:t>
            </a:r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wasn’t</a:t>
            </a:r>
            <a:r>
              <a:rPr lang="en-US" sz="4800" b="1" dirty="0">
                <a:ea typeface="MillerDisplay" charset="0"/>
                <a:cs typeface="MillerDisplay" charset="0"/>
              </a:rPr>
              <a:t> reported to be donated to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a charity shop in recent years?</a:t>
            </a:r>
          </a:p>
          <a:p>
            <a:pPr algn="ctr"/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A live tarantula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A live hand grenade 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A half-eaten black forest gateau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</a:t>
            </a:r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A first edition of Pride and Prejudice</a:t>
            </a:r>
          </a:p>
        </p:txBody>
      </p:sp>
    </p:spTree>
    <p:extLst>
      <p:ext uri="{BB962C8B-B14F-4D97-AF65-F5344CB8AC3E}">
        <p14:creationId xmlns:p14="http://schemas.microsoft.com/office/powerpoint/2010/main" val="378909660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462E5-F321-5A4C-917A-2F4F17534F6A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4. How much money does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Bill and Melinda Gates Foundation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spend on good causes every year?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$5 million 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$50 million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$500 million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$5 billion</a:t>
            </a:r>
          </a:p>
        </p:txBody>
      </p:sp>
    </p:spTree>
    <p:extLst>
      <p:ext uri="{BB962C8B-B14F-4D97-AF65-F5344CB8AC3E}">
        <p14:creationId xmlns:p14="http://schemas.microsoft.com/office/powerpoint/2010/main" val="327781559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F462E5-F321-5A4C-917A-2F4F17534F6A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4. How much money does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Bill and Melinda Gates Foundation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spend on good causes every year?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$5 million 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$50 million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c) $500 million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$5 billion</a:t>
            </a:r>
          </a:p>
        </p:txBody>
      </p:sp>
    </p:spTree>
    <p:extLst>
      <p:ext uri="{BB962C8B-B14F-4D97-AF65-F5344CB8AC3E}">
        <p14:creationId xmlns:p14="http://schemas.microsoft.com/office/powerpoint/2010/main" val="16317244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3FFEF-E0AC-434F-BBC4-EAC5787B1640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The oldest known charity in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UK is The King's School, Canterbury.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In what year was it established?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a) 597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1597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1897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1997</a:t>
            </a:r>
          </a:p>
        </p:txBody>
      </p:sp>
    </p:spTree>
    <p:extLst>
      <p:ext uri="{BB962C8B-B14F-4D97-AF65-F5344CB8AC3E}">
        <p14:creationId xmlns:p14="http://schemas.microsoft.com/office/powerpoint/2010/main" val="34342226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3FFEF-E0AC-434F-BBC4-EAC5787B1640}"/>
              </a:ext>
            </a:extLst>
          </p:cNvPr>
          <p:cNvSpPr/>
          <p:nvPr/>
        </p:nvSpPr>
        <p:spPr>
          <a:xfrm>
            <a:off x="-175147" y="-163773"/>
            <a:ext cx="12542293" cy="7424382"/>
          </a:xfrm>
          <a:prstGeom prst="rect">
            <a:avLst/>
          </a:prstGeom>
          <a:solidFill>
            <a:srgbClr val="FFA9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75148" y="428179"/>
            <a:ext cx="12542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The oldest known charity in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UK is The King's School, Canterbury.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In what year was it established?</a:t>
            </a:r>
          </a:p>
          <a:p>
            <a:pPr marL="914400" indent="-914400" algn="ctr">
              <a:buAutoNum type="arabicPeriod"/>
            </a:pPr>
            <a:endParaRPr lang="en-US" sz="48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a) 597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b) 1597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c) 1897</a:t>
            </a: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d) 1997</a:t>
            </a:r>
          </a:p>
        </p:txBody>
      </p:sp>
    </p:spTree>
    <p:extLst>
      <p:ext uri="{BB962C8B-B14F-4D97-AF65-F5344CB8AC3E}">
        <p14:creationId xmlns:p14="http://schemas.microsoft.com/office/powerpoint/2010/main" val="243313353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pic>
        <p:nvPicPr>
          <p:cNvPr id="5" name="Picture 4" descr="StickManQu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70128"/>
            <a:ext cx="4419599" cy="3125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8266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ea typeface="MillerDisplay" charset="0"/>
                <a:cs typeface="MillerDisplay" charset="0"/>
              </a:rPr>
              <a:t>Tie-breaker</a:t>
            </a:r>
          </a:p>
        </p:txBody>
      </p:sp>
    </p:spTree>
    <p:extLst>
      <p:ext uri="{BB962C8B-B14F-4D97-AF65-F5344CB8AC3E}">
        <p14:creationId xmlns:p14="http://schemas.microsoft.com/office/powerpoint/2010/main" val="35727398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86641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TIE-BREAKER</a:t>
            </a:r>
          </a:p>
          <a:p>
            <a:pPr algn="ctr"/>
            <a:br>
              <a:rPr lang="en-US" sz="12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How much was raised on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Virgin Money Giving website in 2019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(including Gift Aid)?</a:t>
            </a:r>
          </a:p>
        </p:txBody>
      </p:sp>
    </p:spTree>
    <p:extLst>
      <p:ext uri="{BB962C8B-B14F-4D97-AF65-F5344CB8AC3E}">
        <p14:creationId xmlns:p14="http://schemas.microsoft.com/office/powerpoint/2010/main" val="88071227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82177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TIE-BREAKER</a:t>
            </a:r>
          </a:p>
          <a:p>
            <a:pPr algn="ctr"/>
            <a:br>
              <a:rPr lang="en-US" sz="12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How much was raised on the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Virgin Money Giving website in 2019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(including Gift Aid)?</a:t>
            </a:r>
            <a:endParaRPr lang="en-US" sz="1200" b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a) £110,423,270</a:t>
            </a:r>
          </a:p>
        </p:txBody>
      </p:sp>
    </p:spTree>
    <p:extLst>
      <p:ext uri="{BB962C8B-B14F-4D97-AF65-F5344CB8AC3E}">
        <p14:creationId xmlns:p14="http://schemas.microsoft.com/office/powerpoint/2010/main" val="97406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1. Belgium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2. Who was the polar research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ship subject to the ‘</a:t>
            </a:r>
            <a:r>
              <a:rPr lang="en-US" sz="4800" b="1" dirty="0" err="1">
                <a:ea typeface="MillerDisplay" charset="0"/>
                <a:cs typeface="Arial" panose="020B0604020202020204" pitchFamily="34" charset="0"/>
              </a:rPr>
              <a:t>Boaty</a:t>
            </a: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ea typeface="MillerDisplay" charset="0"/>
                <a:cs typeface="Arial" panose="020B0604020202020204" pitchFamily="34" charset="0"/>
              </a:rPr>
              <a:t>McBoatface</a:t>
            </a: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’ campaign eventually named after?</a:t>
            </a:r>
          </a:p>
        </p:txBody>
      </p:sp>
    </p:spTree>
    <p:extLst>
      <p:ext uri="{BB962C8B-B14F-4D97-AF65-F5344CB8AC3E}">
        <p14:creationId xmlns:p14="http://schemas.microsoft.com/office/powerpoint/2010/main" val="208419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2. Sir David Attenborough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9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Who is the CEO and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founder of Facebook?</a:t>
            </a:r>
          </a:p>
        </p:txBody>
      </p:sp>
    </p:spTree>
    <p:extLst>
      <p:ext uri="{BB962C8B-B14F-4D97-AF65-F5344CB8AC3E}">
        <p14:creationId xmlns:p14="http://schemas.microsoft.com/office/powerpoint/2010/main" val="107400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3. Mark Zuckerberg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1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pic>
        <p:nvPicPr>
          <p:cNvPr id="5" name="Picture 4" descr="StickManQui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70128"/>
            <a:ext cx="4419599" cy="3125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24699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a typeface="MillerDisplay" charset="0"/>
                <a:cs typeface="MillerDisplay" charset="0"/>
              </a:rPr>
              <a:t>ROUND 1:</a:t>
            </a:r>
          </a:p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General knowledge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2 points per question</a:t>
            </a:r>
          </a:p>
        </p:txBody>
      </p:sp>
    </p:spTree>
    <p:extLst>
      <p:ext uri="{BB962C8B-B14F-4D97-AF65-F5344CB8AC3E}">
        <p14:creationId xmlns:p14="http://schemas.microsoft.com/office/powerpoint/2010/main" val="76170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4. What name is given to the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nut of the oak tree? </a:t>
            </a:r>
            <a:endParaRPr lang="en-US" sz="3600" b="1" dirty="0">
              <a:ea typeface="MillerDisplay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6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4. The acorn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5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As of 2019, which football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club has won the FA Cup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most times?</a:t>
            </a:r>
          </a:p>
        </p:txBody>
      </p:sp>
    </p:spTree>
    <p:extLst>
      <p:ext uri="{BB962C8B-B14F-4D97-AF65-F5344CB8AC3E}">
        <p14:creationId xmlns:p14="http://schemas.microsoft.com/office/powerpoint/2010/main" val="3718824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5. Arsenal FC (13)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26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6. The intensity of which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natural phenomenon is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measured by the Richter scale?</a:t>
            </a:r>
            <a:endParaRPr lang="en-US" sz="3800" b="1" dirty="0"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14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9"/>
            <a:ext cx="12192000" cy="689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6. Earthquakes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8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7. Which berry is traditionally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used to create gin? </a:t>
            </a:r>
          </a:p>
        </p:txBody>
      </p:sp>
    </p:spTree>
    <p:extLst>
      <p:ext uri="{BB962C8B-B14F-4D97-AF65-F5344CB8AC3E}">
        <p14:creationId xmlns:p14="http://schemas.microsoft.com/office/powerpoint/2010/main" val="243621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012"/>
            <a:ext cx="12192000" cy="7129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7. The juniper berry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9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8. What, in miles per hour,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is the UK’s national speed limit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for a motorbike travelling 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a dual carriageway?</a:t>
            </a:r>
          </a:p>
        </p:txBody>
      </p:sp>
    </p:spTree>
    <p:extLst>
      <p:ext uri="{BB962C8B-B14F-4D97-AF65-F5344CB8AC3E}">
        <p14:creationId xmlns:p14="http://schemas.microsoft.com/office/powerpoint/2010/main" val="547624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22"/>
            <a:ext cx="12192000" cy="7182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8. 70 MPH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7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1. Which country are </a:t>
            </a:r>
            <a:r>
              <a:rPr lang="en-US" sz="4800" b="1" dirty="0" err="1">
                <a:ea typeface="MillerDisplay" charset="0"/>
                <a:cs typeface="MillerDisplay" charset="0"/>
              </a:rPr>
              <a:t>Tintin</a:t>
            </a:r>
            <a:r>
              <a:rPr lang="en-US" sz="4800" b="1" dirty="0">
                <a:ea typeface="MillerDisplay" charset="0"/>
                <a:cs typeface="MillerDisplay" charset="0"/>
              </a:rPr>
              <a:t>,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 err="1">
                <a:ea typeface="MillerDisplay" charset="0"/>
                <a:cs typeface="MillerDisplay" charset="0"/>
              </a:rPr>
              <a:t>Hercule</a:t>
            </a:r>
            <a:r>
              <a:rPr lang="en-US" sz="4800" b="1" dirty="0">
                <a:ea typeface="MillerDisplay" charset="0"/>
                <a:cs typeface="MillerDisplay" charset="0"/>
              </a:rPr>
              <a:t> Poirot and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Justine </a:t>
            </a:r>
            <a:r>
              <a:rPr lang="en-US" sz="4800" b="1" dirty="0" err="1">
                <a:ea typeface="MillerDisplay" charset="0"/>
                <a:cs typeface="MillerDisplay" charset="0"/>
              </a:rPr>
              <a:t>Henin</a:t>
            </a:r>
            <a:r>
              <a:rPr lang="en-US" sz="4800" b="1" dirty="0">
                <a:ea typeface="MillerDisplay" charset="0"/>
                <a:cs typeface="MillerDisplay" charset="0"/>
              </a:rPr>
              <a:t> from?</a:t>
            </a:r>
          </a:p>
        </p:txBody>
      </p:sp>
    </p:spTree>
    <p:extLst>
      <p:ext uri="{BB962C8B-B14F-4D97-AF65-F5344CB8AC3E}">
        <p14:creationId xmlns:p14="http://schemas.microsoft.com/office/powerpoint/2010/main" val="1793280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9. According to Walkers, what is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their most popular </a:t>
            </a:r>
            <a:r>
              <a:rPr lang="en-US" sz="4800" b="1" dirty="0" err="1">
                <a:ea typeface="MillerDisplay" charset="0"/>
                <a:cs typeface="MillerDisplay" charset="0"/>
              </a:rPr>
              <a:t>flavour</a:t>
            </a:r>
            <a:r>
              <a:rPr lang="en-US" sz="4800" b="1" dirty="0">
                <a:ea typeface="MillerDisplay" charset="0"/>
                <a:cs typeface="MillerDisplay" charset="0"/>
              </a:rPr>
              <a:t> of crisps?</a:t>
            </a:r>
          </a:p>
        </p:txBody>
      </p:sp>
    </p:spTree>
    <p:extLst>
      <p:ext uri="{BB962C8B-B14F-4D97-AF65-F5344CB8AC3E}">
        <p14:creationId xmlns:p14="http://schemas.microsoft.com/office/powerpoint/2010/main" val="148521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60" y="-164123"/>
            <a:ext cx="12428960" cy="7139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236960" y="3013502"/>
            <a:ext cx="1242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9. Cheese and onion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37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10. In the Harry Potter books,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what or who must be caught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to end a game of quidditch? </a:t>
            </a:r>
          </a:p>
        </p:txBody>
      </p:sp>
    </p:spTree>
    <p:extLst>
      <p:ext uri="{BB962C8B-B14F-4D97-AF65-F5344CB8AC3E}">
        <p14:creationId xmlns:p14="http://schemas.microsoft.com/office/powerpoint/2010/main" val="192607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768"/>
            <a:ext cx="12192000" cy="7251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a typeface="MillerDisplay" charset="0"/>
                <a:cs typeface="MillerDisplay" charset="0"/>
              </a:rPr>
              <a:t>10. The golden snitch </a:t>
            </a:r>
            <a:endParaRPr lang="en-US" sz="3600" b="1" dirty="0">
              <a:solidFill>
                <a:srgbClr val="FF0000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9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53230E-9A7E-244E-8B0F-A1E99DEC192D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4474" y="3770128"/>
            <a:ext cx="4415450" cy="3125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0124" y="1392865"/>
            <a:ext cx="125422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a typeface="MillerDisplay" charset="0"/>
                <a:cs typeface="MillerDisplay" charset="0"/>
              </a:rPr>
              <a:t>ROUND 2:</a:t>
            </a:r>
          </a:p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Geography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2 points per question</a:t>
            </a:r>
          </a:p>
        </p:txBody>
      </p:sp>
    </p:spTree>
    <p:extLst>
      <p:ext uri="{BB962C8B-B14F-4D97-AF65-F5344CB8AC3E}">
        <p14:creationId xmlns:p14="http://schemas.microsoft.com/office/powerpoint/2010/main" val="3759051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0CC55-5FF2-9148-826D-49E1B8DA737B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1. What’s the tallest building in the UK?</a:t>
            </a:r>
          </a:p>
        </p:txBody>
      </p:sp>
    </p:spTree>
    <p:extLst>
      <p:ext uri="{BB962C8B-B14F-4D97-AF65-F5344CB8AC3E}">
        <p14:creationId xmlns:p14="http://schemas.microsoft.com/office/powerpoint/2010/main" val="153934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1520D-481B-6449-99A4-65A343409514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6" y="2644170"/>
            <a:ext cx="1254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2. Which is the biggest river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to flow through the </a:t>
            </a:r>
            <a:r>
              <a:rPr lang="en-US" sz="4800" b="1" dirty="0" err="1">
                <a:ea typeface="MillerDisplay" charset="0"/>
                <a:cs typeface="Arial" panose="020B0604020202020204" pitchFamily="34" charset="0"/>
              </a:rPr>
              <a:t>centre</a:t>
            </a: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 of Paris?</a:t>
            </a:r>
          </a:p>
        </p:txBody>
      </p:sp>
    </p:spTree>
    <p:extLst>
      <p:ext uri="{BB962C8B-B14F-4D97-AF65-F5344CB8AC3E}">
        <p14:creationId xmlns:p14="http://schemas.microsoft.com/office/powerpoint/2010/main" val="1525770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5B19E-2977-D040-8C25-A3BDAE7B4C81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2644170"/>
            <a:ext cx="1254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Which US state is known as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‘Lone Star State’?</a:t>
            </a:r>
          </a:p>
        </p:txBody>
      </p:sp>
    </p:spTree>
    <p:extLst>
      <p:ext uri="{BB962C8B-B14F-4D97-AF65-F5344CB8AC3E}">
        <p14:creationId xmlns:p14="http://schemas.microsoft.com/office/powerpoint/2010/main" val="4079021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6129E-ADDA-4749-B9EC-FB634D5CD17A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2274838"/>
            <a:ext cx="12542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4. What country would you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be in if you were standing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on the Spanish Steps?</a:t>
            </a:r>
            <a:endParaRPr lang="en-US" sz="3600" b="1" dirty="0">
              <a:ea typeface="MillerDisplay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14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0FF56B-527B-084C-A3BF-0CB0331C0EF9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75146" y="3013502"/>
            <a:ext cx="1254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What is the capital of Colombia?</a:t>
            </a:r>
          </a:p>
        </p:txBody>
      </p:sp>
    </p:spTree>
    <p:extLst>
      <p:ext uri="{BB962C8B-B14F-4D97-AF65-F5344CB8AC3E}">
        <p14:creationId xmlns:p14="http://schemas.microsoft.com/office/powerpoint/2010/main" val="120646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2. Who was the polar research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ship subject to the ‘</a:t>
            </a:r>
            <a:r>
              <a:rPr lang="en-US" sz="4800" b="1" dirty="0" err="1">
                <a:ea typeface="MillerDisplay" charset="0"/>
                <a:cs typeface="Arial" panose="020B0604020202020204" pitchFamily="34" charset="0"/>
              </a:rPr>
              <a:t>Boaty</a:t>
            </a: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ea typeface="MillerDisplay" charset="0"/>
                <a:cs typeface="Arial" panose="020B0604020202020204" pitchFamily="34" charset="0"/>
              </a:rPr>
              <a:t>McBoatface</a:t>
            </a: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’ campaign eventually named after?</a:t>
            </a:r>
          </a:p>
        </p:txBody>
      </p:sp>
    </p:spTree>
    <p:extLst>
      <p:ext uri="{BB962C8B-B14F-4D97-AF65-F5344CB8AC3E}">
        <p14:creationId xmlns:p14="http://schemas.microsoft.com/office/powerpoint/2010/main" val="3681639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A7791-6AE9-E940-B73A-97449E869685}"/>
              </a:ext>
            </a:extLst>
          </p:cNvPr>
          <p:cNvSpPr/>
          <p:nvPr/>
        </p:nvSpPr>
        <p:spPr>
          <a:xfrm>
            <a:off x="0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020" y="2644170"/>
            <a:ext cx="1251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6. In which county would you find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Angel Of The North?</a:t>
            </a:r>
          </a:p>
        </p:txBody>
      </p:sp>
    </p:spTree>
    <p:extLst>
      <p:ext uri="{BB962C8B-B14F-4D97-AF65-F5344CB8AC3E}">
        <p14:creationId xmlns:p14="http://schemas.microsoft.com/office/powerpoint/2010/main" val="3081057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213D8B-59A9-F04E-8A62-EE5AA93A0C84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7. What is the currency of Turkey?</a:t>
            </a:r>
          </a:p>
        </p:txBody>
      </p:sp>
    </p:spTree>
    <p:extLst>
      <p:ext uri="{BB962C8B-B14F-4D97-AF65-F5344CB8AC3E}">
        <p14:creationId xmlns:p14="http://schemas.microsoft.com/office/powerpoint/2010/main" val="124738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2EB16-51D3-9044-9B8C-DFF93D2289B7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6" y="2644170"/>
            <a:ext cx="1254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8. Which is the most populous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continent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152026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B18AA-1C0A-684C-8B9D-392F6699F7D2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2274838"/>
            <a:ext cx="1254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9. Which European nation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shares a border with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nine other countries?</a:t>
            </a:r>
          </a:p>
        </p:txBody>
      </p:sp>
    </p:spTree>
    <p:extLst>
      <p:ext uri="{BB962C8B-B14F-4D97-AF65-F5344CB8AC3E}">
        <p14:creationId xmlns:p14="http://schemas.microsoft.com/office/powerpoint/2010/main" val="2167599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C065B-279A-B64A-8E6C-B203C868C78B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6" y="2644170"/>
            <a:ext cx="1254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10. Which three </a:t>
            </a:r>
            <a:r>
              <a:rPr lang="en-US" sz="4800" b="1" dirty="0" err="1">
                <a:ea typeface="MillerDisplay" charset="0"/>
                <a:cs typeface="MillerDisplay" charset="0"/>
              </a:rPr>
              <a:t>colours</a:t>
            </a:r>
            <a:r>
              <a:rPr lang="en-US" sz="4800" b="1" dirty="0">
                <a:ea typeface="MillerDisplay" charset="0"/>
                <a:cs typeface="MillerDisplay" charset="0"/>
              </a:rPr>
              <a:t>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do you find on the Russian flag? </a:t>
            </a:r>
          </a:p>
        </p:txBody>
      </p:sp>
    </p:spTree>
    <p:extLst>
      <p:ext uri="{BB962C8B-B14F-4D97-AF65-F5344CB8AC3E}">
        <p14:creationId xmlns:p14="http://schemas.microsoft.com/office/powerpoint/2010/main" val="1418066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DEDC8-AAEE-8449-809A-AF972570455C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73870" y="3904997"/>
            <a:ext cx="4416659" cy="3109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5146" y="1120676"/>
            <a:ext cx="125422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Answers</a:t>
            </a:r>
          </a:p>
          <a:p>
            <a:pPr algn="ctr"/>
            <a:r>
              <a:rPr lang="en-US" sz="6600" b="1" dirty="0">
                <a:ea typeface="MillerDisplay" charset="0"/>
                <a:cs typeface="MillerDisplay" charset="0"/>
              </a:rPr>
              <a:t>ROUND 2:</a:t>
            </a:r>
          </a:p>
          <a:p>
            <a:pPr algn="ctr"/>
            <a:r>
              <a:rPr lang="en-US" sz="9600" b="1" dirty="0">
                <a:ea typeface="MillerDisplay" charset="0"/>
                <a:cs typeface="MillerDisplay" charset="0"/>
              </a:rPr>
              <a:t>Geography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2 points per question</a:t>
            </a:r>
          </a:p>
          <a:p>
            <a:pPr algn="ctr"/>
            <a:endParaRPr lang="en-US" sz="3600" b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1711" y="4653257"/>
            <a:ext cx="140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!!!!!!!</a:t>
            </a:r>
          </a:p>
        </p:txBody>
      </p:sp>
    </p:spTree>
    <p:extLst>
      <p:ext uri="{BB962C8B-B14F-4D97-AF65-F5344CB8AC3E}">
        <p14:creationId xmlns:p14="http://schemas.microsoft.com/office/powerpoint/2010/main" val="1887760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0CC55-5FF2-9148-826D-49E1B8DA737B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1. What’s the tallest building in the UK?</a:t>
            </a:r>
          </a:p>
        </p:txBody>
      </p:sp>
    </p:spTree>
    <p:extLst>
      <p:ext uri="{BB962C8B-B14F-4D97-AF65-F5344CB8AC3E}">
        <p14:creationId xmlns:p14="http://schemas.microsoft.com/office/powerpoint/2010/main" val="1179882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3D1CA9-1797-F940-AA50-156E2E8B0BF4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279400" y="3013502"/>
            <a:ext cx="1264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1. The Shard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1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1520D-481B-6449-99A4-65A343409514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6" y="2644170"/>
            <a:ext cx="1254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2. Which is the biggest river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to flow through the </a:t>
            </a:r>
            <a:r>
              <a:rPr lang="en-US" sz="4800" b="1" dirty="0" err="1">
                <a:ea typeface="MillerDisplay" charset="0"/>
                <a:cs typeface="Arial" panose="020B0604020202020204" pitchFamily="34" charset="0"/>
              </a:rPr>
              <a:t>centre</a:t>
            </a: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 of Paris?</a:t>
            </a:r>
          </a:p>
        </p:txBody>
      </p:sp>
    </p:spTree>
    <p:extLst>
      <p:ext uri="{BB962C8B-B14F-4D97-AF65-F5344CB8AC3E}">
        <p14:creationId xmlns:p14="http://schemas.microsoft.com/office/powerpoint/2010/main" val="764736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9C0F36-401C-E04D-AC70-67CEE6C91B03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2. The Seine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Who is the CEO and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founder of Facebook?</a:t>
            </a:r>
          </a:p>
        </p:txBody>
      </p:sp>
    </p:spTree>
    <p:extLst>
      <p:ext uri="{BB962C8B-B14F-4D97-AF65-F5344CB8AC3E}">
        <p14:creationId xmlns:p14="http://schemas.microsoft.com/office/powerpoint/2010/main" val="2483107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5B19E-2977-D040-8C25-A3BDAE7B4C81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2644170"/>
            <a:ext cx="1254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3. Which US state is known as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‘Lone Star State’?</a:t>
            </a:r>
          </a:p>
        </p:txBody>
      </p:sp>
    </p:spTree>
    <p:extLst>
      <p:ext uri="{BB962C8B-B14F-4D97-AF65-F5344CB8AC3E}">
        <p14:creationId xmlns:p14="http://schemas.microsoft.com/office/powerpoint/2010/main" val="3278069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B96ACF-55E2-8841-B463-1AF725F3A756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3. Texas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95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C6129E-ADDA-4749-B9EC-FB634D5CD17A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2274838"/>
            <a:ext cx="12542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4. What country would you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be in if you were standing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on the Spanish Steps?</a:t>
            </a:r>
            <a:endParaRPr lang="en-US" sz="3600" b="1" dirty="0">
              <a:ea typeface="MillerDisplay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67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99DE61-A8A4-794B-A32E-9C98454E1ECB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4. Italy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30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0FF56B-527B-084C-A3BF-0CB0331C0EF9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75146" y="3013502"/>
            <a:ext cx="1254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What is the capital of Colombia?</a:t>
            </a:r>
          </a:p>
        </p:txBody>
      </p:sp>
    </p:spTree>
    <p:extLst>
      <p:ext uri="{BB962C8B-B14F-4D97-AF65-F5344CB8AC3E}">
        <p14:creationId xmlns:p14="http://schemas.microsoft.com/office/powerpoint/2010/main" val="1532346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90DD39-0109-CC4A-A371-6C507AA213DB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5. Bogotá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12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A7791-6AE9-E940-B73A-97449E869685}"/>
              </a:ext>
            </a:extLst>
          </p:cNvPr>
          <p:cNvSpPr/>
          <p:nvPr/>
        </p:nvSpPr>
        <p:spPr>
          <a:xfrm>
            <a:off x="0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020" y="2644170"/>
            <a:ext cx="1251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6. In which county would you find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Angel Of The North?</a:t>
            </a:r>
          </a:p>
        </p:txBody>
      </p:sp>
    </p:spTree>
    <p:extLst>
      <p:ext uri="{BB962C8B-B14F-4D97-AF65-F5344CB8AC3E}">
        <p14:creationId xmlns:p14="http://schemas.microsoft.com/office/powerpoint/2010/main" val="2136607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592ACD-4339-6942-A6B6-A7316CCA7AFC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6. Tyne and Wear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49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213D8B-59A9-F04E-8A62-EE5AA93A0C84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7. What is the currency of Turkey?</a:t>
            </a:r>
          </a:p>
        </p:txBody>
      </p:sp>
    </p:spTree>
    <p:extLst>
      <p:ext uri="{BB962C8B-B14F-4D97-AF65-F5344CB8AC3E}">
        <p14:creationId xmlns:p14="http://schemas.microsoft.com/office/powerpoint/2010/main" val="3349314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304133-D0A0-6942-ADDD-5CB2660283FA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2644170"/>
            <a:ext cx="12542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7. The lira </a:t>
            </a:r>
            <a:b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</a:br>
            <a:r>
              <a:rPr lang="en-US" sz="4800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(will also accept </a:t>
            </a:r>
            <a:r>
              <a:rPr lang="en-US" sz="4800" dirty="0" err="1">
                <a:solidFill>
                  <a:schemeClr val="bg1"/>
                </a:solidFill>
                <a:ea typeface="MillerDisplay" charset="0"/>
                <a:cs typeface="MillerDisplay" charset="0"/>
              </a:rPr>
              <a:t>kuruş</a:t>
            </a:r>
            <a:r>
              <a:rPr lang="en-US" sz="4800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)</a:t>
            </a:r>
            <a:endParaRPr lang="en-US" sz="3600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4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4. What name is given to the </a:t>
            </a:r>
            <a:br>
              <a:rPr lang="en-US" sz="4800" b="1" dirty="0">
                <a:ea typeface="MillerDisplay" charset="0"/>
                <a:cs typeface="Arial" panose="020B0604020202020204" pitchFamily="34" charset="0"/>
              </a:rPr>
            </a:br>
            <a:r>
              <a:rPr lang="en-US" sz="4800" b="1" dirty="0">
                <a:ea typeface="MillerDisplay" charset="0"/>
                <a:cs typeface="Arial" panose="020B0604020202020204" pitchFamily="34" charset="0"/>
              </a:rPr>
              <a:t>nut of the oak tree? </a:t>
            </a:r>
            <a:endParaRPr lang="en-US" sz="3600" b="1" dirty="0">
              <a:ea typeface="MillerDisplay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75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2EB16-51D3-9044-9B8C-DFF93D2289B7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6" y="2644170"/>
            <a:ext cx="1254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8. Which is the most populous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continent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18398553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06BCB3-4B73-4548-945A-C1C274D848EE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8. Asia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57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FB18AA-1C0A-684C-8B9D-392F6699F7D2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5" y="2274838"/>
            <a:ext cx="1254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9. Which European nation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shares a border with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nine other countries?</a:t>
            </a:r>
          </a:p>
        </p:txBody>
      </p:sp>
    </p:spTree>
    <p:extLst>
      <p:ext uri="{BB962C8B-B14F-4D97-AF65-F5344CB8AC3E}">
        <p14:creationId xmlns:p14="http://schemas.microsoft.com/office/powerpoint/2010/main" val="2306114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225708-92EA-2C48-B364-97BA4CC5BA86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9. Germany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93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EC065B-279A-B64A-8E6C-B203C868C78B}"/>
              </a:ext>
            </a:extLst>
          </p:cNvPr>
          <p:cNvSpPr/>
          <p:nvPr/>
        </p:nvSpPr>
        <p:spPr>
          <a:xfrm>
            <a:off x="-150125" y="-150125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150126" y="2644170"/>
            <a:ext cx="1254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10. Which three </a:t>
            </a:r>
            <a:r>
              <a:rPr lang="en-US" sz="4800" b="1" dirty="0" err="1">
                <a:ea typeface="MillerDisplay" charset="0"/>
                <a:cs typeface="MillerDisplay" charset="0"/>
              </a:rPr>
              <a:t>colours</a:t>
            </a:r>
            <a:r>
              <a:rPr lang="en-US" sz="4800" b="1" dirty="0">
                <a:ea typeface="MillerDisplay" charset="0"/>
                <a:cs typeface="MillerDisplay" charset="0"/>
              </a:rPr>
              <a:t>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do you find on the Russian flag? </a:t>
            </a:r>
          </a:p>
        </p:txBody>
      </p:sp>
    </p:spTree>
    <p:extLst>
      <p:ext uri="{BB962C8B-B14F-4D97-AF65-F5344CB8AC3E}">
        <p14:creationId xmlns:p14="http://schemas.microsoft.com/office/powerpoint/2010/main" val="3607108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9A243-B194-7146-A0DA-56E3E3679CBA}"/>
              </a:ext>
            </a:extLst>
          </p:cNvPr>
          <p:cNvSpPr/>
          <p:nvPr/>
        </p:nvSpPr>
        <p:spPr>
          <a:xfrm>
            <a:off x="-175146" y="-153537"/>
            <a:ext cx="12542292" cy="7165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BFE-DAEB-6C47-A16C-2D47EDB8D158}"/>
              </a:ext>
            </a:extLst>
          </p:cNvPr>
          <p:cNvSpPr txBox="1"/>
          <p:nvPr/>
        </p:nvSpPr>
        <p:spPr>
          <a:xfrm>
            <a:off x="-175146" y="3013502"/>
            <a:ext cx="125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a typeface="MillerDisplay" charset="0"/>
                <a:cs typeface="MillerDisplay" charset="0"/>
              </a:rPr>
              <a:t>10. White, blue and red</a:t>
            </a:r>
            <a:endParaRPr lang="en-US" sz="3600" b="1" dirty="0">
              <a:solidFill>
                <a:schemeClr val="bg1"/>
              </a:solidFill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06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1274AA-8422-EB43-BE7C-9F3048DA1C0B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74115" y="3732833"/>
            <a:ext cx="4415450" cy="3125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22861"/>
            <a:ext cx="12092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ROUND 3:</a:t>
            </a:r>
          </a:p>
          <a:p>
            <a:pPr algn="ctr"/>
            <a:r>
              <a:rPr lang="en-US" sz="96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Music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1 point for artist 1 point for song</a:t>
            </a:r>
          </a:p>
        </p:txBody>
      </p:sp>
    </p:spTree>
    <p:extLst>
      <p:ext uri="{BB962C8B-B14F-4D97-AF65-F5344CB8AC3E}">
        <p14:creationId xmlns:p14="http://schemas.microsoft.com/office/powerpoint/2010/main" val="18685403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21920" y="2274838"/>
            <a:ext cx="12435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39231028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3" name="Online Media 2" descr="1">
            <a:hlinkClick r:id="" action="ppaction://media"/>
            <a:extLst>
              <a:ext uri="{FF2B5EF4-FFF2-40B4-BE49-F238E27FC236}">
                <a16:creationId xmlns:a16="http://schemas.microsoft.com/office/drawing/2014/main" id="{7D0FD09D-D59F-9B4D-B4DB-71BA3F45E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2…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424541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5. As of 2019, which football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club has won the FA Cup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the most times?</a:t>
            </a:r>
          </a:p>
        </p:txBody>
      </p:sp>
    </p:spTree>
    <p:extLst>
      <p:ext uri="{BB962C8B-B14F-4D97-AF65-F5344CB8AC3E}">
        <p14:creationId xmlns:p14="http://schemas.microsoft.com/office/powerpoint/2010/main" val="7862050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C6D96B-5F90-784A-9016-B2AC1D6B4C8D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2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2">
            <a:hlinkClick r:id="" action="ppaction://media"/>
            <a:extLst>
              <a:ext uri="{FF2B5EF4-FFF2-40B4-BE49-F238E27FC236}">
                <a16:creationId xmlns:a16="http://schemas.microsoft.com/office/drawing/2014/main" id="{A693FD37-2B47-4947-9D4F-E348020F9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3…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3138687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C94CB1-AC61-384E-9DE2-C947C85F65B4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3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3" name="Online Media 2" descr="3">
            <a:hlinkClick r:id="" action="ppaction://media"/>
            <a:extLst>
              <a:ext uri="{FF2B5EF4-FFF2-40B4-BE49-F238E27FC236}">
                <a16:creationId xmlns:a16="http://schemas.microsoft.com/office/drawing/2014/main" id="{67B5AF44-6DBD-7844-BC47-6A8C0AB7A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4…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321698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08F66-BE57-924B-BFCE-783B0E0ECEAC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1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4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3" name="Online Media 2" descr="4">
            <a:hlinkClick r:id="" action="ppaction://media"/>
            <a:extLst>
              <a:ext uri="{FF2B5EF4-FFF2-40B4-BE49-F238E27FC236}">
                <a16:creationId xmlns:a16="http://schemas.microsoft.com/office/drawing/2014/main" id="{3573DF03-6D54-2548-B836-42881F26B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5…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030099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1C3C6B-ED60-0142-8838-0E88952F811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5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4" name="Online Media 3" descr="5 shorter">
            <a:hlinkClick r:id="" action="ppaction://media"/>
            <a:extLst>
              <a:ext uri="{FF2B5EF4-FFF2-40B4-BE49-F238E27FC236}">
                <a16:creationId xmlns:a16="http://schemas.microsoft.com/office/drawing/2014/main" id="{177AE296-7FD5-284B-B890-E9FBA7AC0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6…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5345746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DDD6EE-3478-6740-8A80-46621598FDD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6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6">
            <a:hlinkClick r:id="" action="ppaction://media"/>
            <a:extLst>
              <a:ext uri="{FF2B5EF4-FFF2-40B4-BE49-F238E27FC236}">
                <a16:creationId xmlns:a16="http://schemas.microsoft.com/office/drawing/2014/main" id="{7563F2F6-DF12-E94A-97CE-0FC9BCD1D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7…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23346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748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6. The intensity of which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natural phenomenon is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measured by the Richter scale?</a:t>
            </a:r>
            <a:endParaRPr lang="en-US" sz="3800" b="1" dirty="0">
              <a:ea typeface="MillerDisplay" charset="0"/>
              <a:cs typeface="MillerDispl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586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831907-0B68-374E-A376-2931A4714962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7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7">
            <a:hlinkClick r:id="" action="ppaction://media"/>
            <a:extLst>
              <a:ext uri="{FF2B5EF4-FFF2-40B4-BE49-F238E27FC236}">
                <a16:creationId xmlns:a16="http://schemas.microsoft.com/office/drawing/2014/main" id="{DEF46257-95DD-6A45-A62A-25ACB23F9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8…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538376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269A5-CE25-A448-B791-D7E6DAC97B19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8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3" name="Online Media 2" descr="8">
            <a:hlinkClick r:id="" action="ppaction://media"/>
            <a:extLst>
              <a:ext uri="{FF2B5EF4-FFF2-40B4-BE49-F238E27FC236}">
                <a16:creationId xmlns:a16="http://schemas.microsoft.com/office/drawing/2014/main" id="{3113CC7C-30D4-C146-9F8E-1D80FA426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9…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5956762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0EE229-3E2A-6F43-9A69-F967FD6F0703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9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9">
            <a:hlinkClick r:id="" action="ppaction://media"/>
            <a:extLst>
              <a:ext uri="{FF2B5EF4-FFF2-40B4-BE49-F238E27FC236}">
                <a16:creationId xmlns:a16="http://schemas.microsoft.com/office/drawing/2014/main" id="{B3D968FA-DB67-4143-A7C6-DD9148C69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10…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42947947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B68A8-6039-6548-9AA6-8EAAE62437F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10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10">
            <a:hlinkClick r:id="" action="ppaction://media"/>
            <a:extLst>
              <a:ext uri="{FF2B5EF4-FFF2-40B4-BE49-F238E27FC236}">
                <a16:creationId xmlns:a16="http://schemas.microsoft.com/office/drawing/2014/main" id="{DCA0A9C3-3287-A645-9DC9-02F5446A6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21920" y="2274838"/>
            <a:ext cx="12435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6166797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1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3" name="Online Media 2" descr="1">
            <a:hlinkClick r:id="" action="ppaction://media"/>
            <a:extLst>
              <a:ext uri="{FF2B5EF4-FFF2-40B4-BE49-F238E27FC236}">
                <a16:creationId xmlns:a16="http://schemas.microsoft.com/office/drawing/2014/main" id="{7D0FD09D-D59F-9B4D-B4DB-71BA3F45E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2…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121784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7. Which berry is traditionally </a:t>
            </a:r>
            <a:br>
              <a:rPr lang="en-US" sz="4800" b="1" dirty="0">
                <a:ea typeface="MillerDisplay" charset="0"/>
                <a:cs typeface="MillerDisplay" charset="0"/>
              </a:rPr>
            </a:br>
            <a:r>
              <a:rPr lang="en-US" sz="4800" b="1" dirty="0">
                <a:ea typeface="MillerDisplay" charset="0"/>
                <a:cs typeface="MillerDisplay" charset="0"/>
              </a:rPr>
              <a:t>used to create gin? </a:t>
            </a:r>
          </a:p>
        </p:txBody>
      </p:sp>
    </p:spTree>
    <p:extLst>
      <p:ext uri="{BB962C8B-B14F-4D97-AF65-F5344CB8AC3E}">
        <p14:creationId xmlns:p14="http://schemas.microsoft.com/office/powerpoint/2010/main" val="37341489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C6D96B-5F90-784A-9016-B2AC1D6B4C8D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2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2">
            <a:hlinkClick r:id="" action="ppaction://media"/>
            <a:extLst>
              <a:ext uri="{FF2B5EF4-FFF2-40B4-BE49-F238E27FC236}">
                <a16:creationId xmlns:a16="http://schemas.microsoft.com/office/drawing/2014/main" id="{A693FD37-2B47-4947-9D4F-E348020F9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3…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41635414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C94CB1-AC61-384E-9DE2-C947C85F65B4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3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3" name="Online Media 2" descr="3">
            <a:hlinkClick r:id="" action="ppaction://media"/>
            <a:extLst>
              <a:ext uri="{FF2B5EF4-FFF2-40B4-BE49-F238E27FC236}">
                <a16:creationId xmlns:a16="http://schemas.microsoft.com/office/drawing/2014/main" id="{67B5AF44-6DBD-7844-BC47-6A8C0AB7A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4…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15053350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908F66-BE57-924B-BFCE-783B0E0ECEAC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1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4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3" name="Online Media 2" descr="4">
            <a:hlinkClick r:id="" action="ppaction://media"/>
            <a:extLst>
              <a:ext uri="{FF2B5EF4-FFF2-40B4-BE49-F238E27FC236}">
                <a16:creationId xmlns:a16="http://schemas.microsoft.com/office/drawing/2014/main" id="{3573DF03-6D54-2548-B836-42881F26B0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5…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4362917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1C3C6B-ED60-0142-8838-0E88952F811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MillerDisplay" charset="0"/>
                <a:cs typeface="Calibri" panose="020F0502020204030204" pitchFamily="34" charset="0"/>
              </a:rPr>
              <a:t>Number 5</a:t>
            </a:r>
            <a:endParaRPr lang="en-US" sz="4800" b="1" i="1" dirty="0">
              <a:latin typeface="Calibri" panose="020F0502020204030204" pitchFamily="34" charset="0"/>
              <a:ea typeface="MillerDisplay" charset="0"/>
              <a:cs typeface="Calibri" panose="020F0502020204030204" pitchFamily="34" charset="0"/>
            </a:endParaRPr>
          </a:p>
        </p:txBody>
      </p:sp>
      <p:pic>
        <p:nvPicPr>
          <p:cNvPr id="4" name="Online Media 3" descr="5 shorter">
            <a:hlinkClick r:id="" action="ppaction://media"/>
            <a:extLst>
              <a:ext uri="{FF2B5EF4-FFF2-40B4-BE49-F238E27FC236}">
                <a16:creationId xmlns:a16="http://schemas.microsoft.com/office/drawing/2014/main" id="{177AE296-7FD5-284B-B890-E9FBA7AC0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6…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32219604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DDD6EE-3478-6740-8A80-46621598FDD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3013502"/>
            <a:ext cx="1218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6</a:t>
            </a:r>
            <a:endParaRPr lang="en-US" sz="4800" b="1" i="1" dirty="0">
              <a:ea typeface="MillerDisplay" charset="0"/>
              <a:cs typeface="MillerDisplay" charset="0"/>
            </a:endParaRPr>
          </a:p>
        </p:txBody>
      </p:sp>
      <p:pic>
        <p:nvPicPr>
          <p:cNvPr id="2" name="Online Media 1" descr="6">
            <a:hlinkClick r:id="" action="ppaction://media"/>
            <a:extLst>
              <a:ext uri="{FF2B5EF4-FFF2-40B4-BE49-F238E27FC236}">
                <a16:creationId xmlns:a16="http://schemas.microsoft.com/office/drawing/2014/main" id="{7563F2F6-DF12-E94A-97CE-0FC9BCD1D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58DAE4-6932-6F4A-B9F9-49E98E4355CE}"/>
              </a:ext>
            </a:extLst>
          </p:cNvPr>
          <p:cNvSpPr/>
          <p:nvPr/>
        </p:nvSpPr>
        <p:spPr>
          <a:xfrm>
            <a:off x="-121920" y="-125730"/>
            <a:ext cx="12435840" cy="7109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50" y="2274838"/>
            <a:ext cx="1218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Number 7…</a:t>
            </a:r>
          </a:p>
          <a:p>
            <a:pPr algn="ctr"/>
            <a:endParaRPr lang="en-US" sz="4800" b="1" i="1" dirty="0">
              <a:ea typeface="MillerDisplay" charset="0"/>
              <a:cs typeface="MillerDisplay" charset="0"/>
            </a:endParaRPr>
          </a:p>
          <a:p>
            <a:pPr algn="ctr"/>
            <a:r>
              <a:rPr lang="en-US" sz="4800" b="1" dirty="0">
                <a:ea typeface="MillerDisplay" charset="0"/>
                <a:cs typeface="MillerDisplay" charset="0"/>
              </a:rPr>
              <a:t>…get ready</a:t>
            </a:r>
          </a:p>
        </p:txBody>
      </p:sp>
    </p:spTree>
    <p:extLst>
      <p:ext uri="{BB962C8B-B14F-4D97-AF65-F5344CB8AC3E}">
        <p14:creationId xmlns:p14="http://schemas.microsoft.com/office/powerpoint/2010/main" val="263714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1694</Words>
  <Application>Microsoft Macintosh PowerPoint</Application>
  <PresentationFormat>Widescreen</PresentationFormat>
  <Paragraphs>304</Paragraphs>
  <Slides>147</Slides>
  <Notes>3</Notes>
  <HiddenSlides>0</HiddenSlides>
  <MMClips>40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2" baseType="lpstr">
      <vt:lpstr>Arial</vt:lpstr>
      <vt:lpstr>Calibri</vt:lpstr>
      <vt:lpstr>Calibri Light</vt:lpstr>
      <vt:lpstr>MillerDisplay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Orchard</dc:creator>
  <cp:lastModifiedBy>Robert Orchard</cp:lastModifiedBy>
  <cp:revision>74</cp:revision>
  <cp:lastPrinted>2019-10-17T20:07:23Z</cp:lastPrinted>
  <dcterms:created xsi:type="dcterms:W3CDTF">2016-12-15T10:27:19Z</dcterms:created>
  <dcterms:modified xsi:type="dcterms:W3CDTF">2020-01-24T11:23:20Z</dcterms:modified>
</cp:coreProperties>
</file>